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1" r:id="rId10"/>
    <p:sldId id="2147308104" r:id="rId11"/>
    <p:sldId id="2147308103" r:id="rId12"/>
    <p:sldId id="2147308105" r:id="rId13"/>
    <p:sldId id="2147308108" r:id="rId14"/>
    <p:sldId id="2147308110" r:id="rId15"/>
    <p:sldId id="2147308111" r:id="rId16"/>
    <p:sldId id="2147308109" r:id="rId17"/>
    <p:sldId id="2147308112" r:id="rId18"/>
    <p:sldId id="2147308093" r:id="rId19"/>
    <p:sldId id="2147308100" r:id="rId20"/>
    <p:sldId id="2147308106" r:id="rId21"/>
    <p:sldId id="2147308113" r:id="rId22"/>
    <p:sldId id="2147308107" r:id="rId23"/>
    <p:sldId id="2147308082" r:id="rId24"/>
    <p:sldId id="2147308079" r:id="rId25"/>
    <p:sldId id="2147308094" r:id="rId26"/>
    <p:sldId id="2147308083" r:id="rId27"/>
    <p:sldId id="2147308087" r:id="rId28"/>
    <p:sldId id="2147308085" r:id="rId29"/>
    <p:sldId id="2147308084" r:id="rId30"/>
    <p:sldId id="2147308090" r:id="rId31"/>
    <p:sldId id="2147308091" r:id="rId32"/>
    <p:sldId id="2147308092" r:id="rId33"/>
    <p:sldId id="21473080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294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f-akraino.atlassian.net/wiki/spaces/AK/pages/725778433/Physical+AI+Blueprint+family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signalogic/Autonomous-Agents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lf-edge.atlassian.net/wiki/spaces/IA/pages/416677898/Robotics+Projects" TargetMode="External"/><Relationship Id="rId4" Type="http://schemas.openxmlformats.org/officeDocument/2006/relationships/hyperlink" Target="https://lf-akraino.atlassian.net/wiki/spaces/AK/pages/673382401/Autonomous+Agents+Networks+Blueprint+Famil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3.jpe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1.jpg"/><Relationship Id="rId10" Type="http://schemas.openxmlformats.org/officeDocument/2006/relationships/image" Target="../media/image42.emf"/><Relationship Id="rId4" Type="http://schemas.openxmlformats.org/officeDocument/2006/relationships/image" Target="../media/image33.jpeg"/><Relationship Id="rId9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hyperlink" Target="https://gizmodo.com/blackout-in-san-francisco-litters-streets-with-traffic-blocking-deactivated-waymos-20007022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v0.2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3CFAE8-3403-AEC8-2995-721EB3233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E1320-6922-E8AD-FE40-629A9AA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6" y="684861"/>
            <a:ext cx="8796854" cy="579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74368-2B8F-BBF3-D495-5E117220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9" y="6226805"/>
            <a:ext cx="825468" cy="202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225D6-F7CF-09C3-3210-4003B3511AA4}"/>
              </a:ext>
            </a:extLst>
          </p:cNvPr>
          <p:cNvGrpSpPr/>
          <p:nvPr/>
        </p:nvGrpSpPr>
        <p:grpSpPr>
          <a:xfrm>
            <a:off x="4089187" y="764138"/>
            <a:ext cx="7656302" cy="5728101"/>
            <a:chOff x="4089187" y="764138"/>
            <a:chExt cx="7656302" cy="5728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DFB0BA-DCF0-2ED4-F308-17BCF904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6" b="-1072"/>
            <a:stretch>
              <a:fillRect/>
            </a:stretch>
          </p:blipFill>
          <p:spPr>
            <a:xfrm>
              <a:off x="4089187" y="764138"/>
              <a:ext cx="7656302" cy="57281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26EF7-4F42-D286-B1E7-9B5FFA2ACF81}"/>
                </a:ext>
              </a:extLst>
            </p:cNvPr>
            <p:cNvSpPr/>
            <p:nvPr/>
          </p:nvSpPr>
          <p:spPr>
            <a:xfrm>
              <a:off x="4799657" y="3289993"/>
              <a:ext cx="152400" cy="11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CD91F-5488-8328-E497-B2EB449B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CC89C4-DFD6-0674-A616-7D0502B6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9" y="6226805"/>
            <a:ext cx="825468" cy="20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DF3FF-0CE4-90D4-1BCB-67B949F1D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2675883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local IP and non-IP; public IP when a router is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Messages contain “Action” field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allow other agents in the P2P network to act on the message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if they have sufficient model, storage, or authentication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common protocols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42D935-D25C-DC58-4B8B-41552A4A2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CA7453-796A-AD3F-C22D-3D20AB19A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88754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Follow-up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Follow-up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/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Agents Capabilities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471160" cy="5563392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APIs and services for …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 and database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work together to overcome disparate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as an example, an agent may have limited on-device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gesture recognition but is unable to analyze complex images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worst case they can only record video and audio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on-device AI and autonomous operation are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default when possible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AI is used when necessary and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Human interaction is key to handle situations that are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ambiguous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urgent or unsafe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expert guidance needed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act on P2P messages based on 1) Action field contents and 2) match with their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“Collaborative M2M messaging” and “content aware networking” are similar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B9349-B979-B275-3805-F1002FC2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8604F-0C15-9872-C8C2-F30ADC422599}"/>
              </a:ext>
            </a:extLst>
          </p:cNvPr>
          <p:cNvSpPr txBox="1"/>
          <p:nvPr/>
        </p:nvSpPr>
        <p:spPr>
          <a:xfrm>
            <a:off x="8666923" y="5116040"/>
            <a:ext cx="270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Factory agents message and action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DDE6-74EF-2368-7FC2-D93F90FDF8F8}"/>
              </a:ext>
            </a:extLst>
          </p:cNvPr>
          <p:cNvSpPr txBox="1"/>
          <p:nvPr/>
        </p:nvSpPr>
        <p:spPr>
          <a:xfrm>
            <a:off x="8666803" y="2444426"/>
            <a:ext cx="41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WiFi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D8F33-BFD1-A542-DB8F-80A861B52F89}"/>
              </a:ext>
            </a:extLst>
          </p:cNvPr>
          <p:cNvGrpSpPr/>
          <p:nvPr/>
        </p:nvGrpSpPr>
        <p:grpSpPr>
          <a:xfrm>
            <a:off x="5793068" y="740366"/>
            <a:ext cx="6011745" cy="5207532"/>
            <a:chOff x="5793068" y="740366"/>
            <a:chExt cx="6011745" cy="5207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67E29D-500B-22E6-27C6-B053814A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8" y="740366"/>
              <a:ext cx="6011745" cy="52075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603C8-99E9-4681-D391-DB42D062FCED}"/>
                </a:ext>
              </a:extLst>
            </p:cNvPr>
            <p:cNvSpPr/>
            <p:nvPr/>
          </p:nvSpPr>
          <p:spPr>
            <a:xfrm>
              <a:off x="5974454" y="1671725"/>
              <a:ext cx="1823190" cy="37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72B41B-DB66-F5A4-53AA-E0F95A34F2F0}"/>
              </a:ext>
            </a:extLst>
          </p:cNvPr>
          <p:cNvGrpSpPr/>
          <p:nvPr/>
        </p:nvGrpSpPr>
        <p:grpSpPr>
          <a:xfrm>
            <a:off x="2072964" y="2428966"/>
            <a:ext cx="9860202" cy="3494755"/>
            <a:chOff x="2072964" y="2428966"/>
            <a:chExt cx="9860202" cy="34947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A8794-5CD3-9000-75A7-B942FACB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64" y="2428966"/>
              <a:ext cx="9860202" cy="3494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81B70-2DDE-731B-BB97-DDBA4CF7EC38}"/>
                </a:ext>
              </a:extLst>
            </p:cNvPr>
            <p:cNvSpPr/>
            <p:nvPr/>
          </p:nvSpPr>
          <p:spPr>
            <a:xfrm>
              <a:off x="2226365" y="2498035"/>
              <a:ext cx="3558209" cy="377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Multimodal and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3912"/>
            <a:ext cx="7545125" cy="3158123"/>
          </a:xfrm>
          <a:noFill/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 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some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speech-to-text,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cc me with copies of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36D39-9FF9-163B-9DD6-ABB459504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Storage /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170846"/>
          </a:xfrm>
        </p:spPr>
        <p:txBody>
          <a:bodyPr>
            <a:normAutofit fontScale="925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data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storage and 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C52176-1D5A-F1C1-6572-BD9D58CC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1"/>
            <a:ext cx="7256952" cy="4972722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Kaldi or Whisper ASR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OpenCV</a:t>
            </a:r>
          </a:p>
          <a:p>
            <a:pPr>
              <a:spcBef>
                <a:spcPts val="300"/>
              </a:spcBef>
            </a:pPr>
            <a:r>
              <a:rPr lang="en-US" altLang="en-US" sz="2000" dirty="0" err="1">
                <a:solidFill>
                  <a:srgbClr val="000000"/>
                </a:solidFill>
              </a:rPr>
              <a:t>Mediashark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RTP media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maximize audio quality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background noise removal (other talkers, servo motors, ambient environmental noise)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FC2C8-ECE2-1C2F-14ED-B38B43E83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7256952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Standard gcc/g++, Python, JavaScript, other standard development tools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B4379F-398E-A89A-9A73-5057462BF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AFFCAD-5CEE-C825-E2A1-D9F0F27B7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77500" lnSpcReduction="2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Technology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architecture and data flow diagrams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messaging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capabilities advertisement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models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data Storage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authentication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E9680-1085-FB54-EA4E-DCCE1752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</a:t>
            </a:r>
            <a:br>
              <a:rPr lang="en-US" sz="2600" dirty="0"/>
            </a:br>
            <a:r>
              <a:rPr lang="en-US" sz="2600" dirty="0"/>
              <a:t>aspects of the patent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must be “novel”</a:t>
            </a:r>
          </a:p>
          <a:p>
            <a:pPr lvl="1"/>
            <a:r>
              <a:rPr lang="en-US" sz="1900" dirty="0"/>
              <a:t>must be “non-obvious” to people skilled in the industry</a:t>
            </a:r>
          </a:p>
          <a:p>
            <a:r>
              <a:rPr lang="en-US" sz="2600" dirty="0"/>
              <a:t>Methods and architecture of delivery system likely</a:t>
            </a:r>
            <a:br>
              <a:rPr lang="en-US" sz="2600" dirty="0"/>
            </a:br>
            <a:r>
              <a:rPr lang="en-US" sz="2600" dirty="0"/>
              <a:t>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Examples include “2001: A Space</a:t>
            </a:r>
            <a:br>
              <a:rPr lang="en-US" sz="2500" dirty="0"/>
            </a:br>
            <a:r>
              <a:rPr lang="en-US" sz="2500" dirty="0"/>
              <a:t>Odyssey” in 1968 and “iRobot” in 2004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7DC580-EC7F-11A3-1BD0-E2F60FE8B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46938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1351" y="4199792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2" y="1244374"/>
            <a:ext cx="1714021" cy="231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C61B02-ED1A-EDF9-38BA-FEE0F7351C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90" y="4454663"/>
            <a:ext cx="1964656" cy="1316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A60CB-BB41-B6E6-E1F5-FD43AFE0C6D0}"/>
              </a:ext>
            </a:extLst>
          </p:cNvPr>
          <p:cNvSpPr txBox="1"/>
          <p:nvPr/>
        </p:nvSpPr>
        <p:spPr>
          <a:xfrm>
            <a:off x="6841656" y="3137564"/>
            <a:ext cx="106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2001: A Space Odyssey, 1968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7A3F6-A0A4-85ED-D63C-6329ED093C81}"/>
              </a:ext>
            </a:extLst>
          </p:cNvPr>
          <p:cNvSpPr txBox="1"/>
          <p:nvPr/>
        </p:nvSpPr>
        <p:spPr>
          <a:xfrm>
            <a:off x="6914910" y="5507752"/>
            <a:ext cx="857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iRobot, 2004</a:t>
            </a:r>
          </a:p>
        </p:txBody>
      </p:sp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BAAA-DF08-E816-B3D1-3969995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13AE-4ABD-0966-A2C3-5C8FFD2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79FD-7D7D-AA04-2DFE-C629EFEC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Github page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https://github.com/signalogic/Autonomous-Agents-Networks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Akraino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Physical AI Blueprint Family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3"/>
              </a:rPr>
              <a:t>https://lf-akraino.atlassian.net/wiki/spaces/AK/pages/725778433/Physical+AI+Blueprint+family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803275" lvl="1" indent="-346075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Autonomous Agents Networks Blueprint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4"/>
              </a:rPr>
              <a:t>https://lf-akraino.atlassian.net/wiki/spaces/AK/pages/673382401/Autonomous+Agents+Networks+Blueprint+Family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</a:t>
            </a:r>
            <a:r>
              <a:rPr lang="en-US" altLang="en-US" sz="4800" dirty="0" err="1">
                <a:solidFill>
                  <a:srgbClr val="000000"/>
                </a:solidFill>
              </a:rPr>
              <a:t>InfiniEdge</a:t>
            </a:r>
            <a:r>
              <a:rPr lang="en-US" altLang="en-US" sz="4800" dirty="0">
                <a:solidFill>
                  <a:srgbClr val="000000"/>
                </a:solidFill>
              </a:rPr>
              <a:t> AI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Workstream 6 Robotics Projects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100" dirty="0">
                <a:solidFill>
                  <a:srgbClr val="000000"/>
                </a:solidFill>
                <a:hlinkClick r:id="rId5"/>
              </a:rPr>
              <a:t>https://lf-edge.atlassian.net/wiki/spaces/IA/pages/416677898/Robotics+Projects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9ACD-B975-7A08-F755-BEDC96A86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5AE2ED8-1E66-D036-4C09-F1D4986A0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DA40-378D-72C6-1FE8-2032AF856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39D40-17F0-8AFA-E5A7-B91364FBC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ECCB0-E76A-2872-FB5D-1D3D91A16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2B32F-00CB-52FB-E5E2-F0133E0FD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9229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E146-D7FB-1961-CD47-C4519252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(machine-to-machine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842DF3-A14C-1229-E91C-932FEF66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6668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power outages should not </a:t>
            </a:r>
            <a:r>
              <a:rPr lang="en-US" altLang="en-US" sz="1900" dirty="0">
                <a:solidFill>
                  <a:srgbClr val="000000"/>
                </a:solidFill>
                <a:hlinkClick r:id="rId2"/>
              </a:rPr>
              <a:t>immobilize AVs in the streets</a:t>
            </a:r>
            <a:r>
              <a:rPr lang="en-US" altLang="en-US" sz="1900" dirty="0">
                <a:solidFill>
                  <a:srgbClr val="000000"/>
                </a:solidFill>
              </a:rPr>
              <a:t> </a:t>
            </a:r>
            <a:r>
              <a:rPr lang="en-US" altLang="en-US" sz="1900" baseline="30000" dirty="0">
                <a:solidFill>
                  <a:srgbClr val="000000"/>
                </a:solidFill>
              </a:rPr>
              <a:t>2</a:t>
            </a:r>
            <a:r>
              <a:rPr lang="en-US" altLang="en-US" sz="1900" dirty="0">
                <a:solidFill>
                  <a:srgbClr val="000000"/>
                </a:solidFill>
              </a:rPr>
              <a:t>, forklifts in factories, robots helping elderly patients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maximize energy efficiency, distributed intelligence, teamwork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2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teamwork leads to better decision making – “another set of eyes”, collective experience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200" baseline="30000" dirty="0">
                <a:solidFill>
                  <a:srgbClr val="000000"/>
                </a:solidFill>
              </a:rPr>
              <a:t>1</a:t>
            </a:r>
            <a:r>
              <a:rPr lang="en-US" altLang="en-US" sz="2200" dirty="0">
                <a:solidFill>
                  <a:srgbClr val="000000"/>
                </a:solidFill>
              </a:rPr>
              <a:t> training methods, and 3GPP and IEEE P2P communication standards are areas of emerging R&amp;D and innovation</a:t>
            </a:r>
          </a:p>
          <a:p>
            <a:pPr marL="182880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they make less money when intelligence is decentralized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more difficult to recruit </a:t>
            </a:r>
            <a:r>
              <a:rPr lang="en-US" altLang="en-US" sz="2200" dirty="0" err="1">
                <a:solidFill>
                  <a:srgbClr val="000000"/>
                </a:solidFill>
              </a:rPr>
              <a:t>BigAI</a:t>
            </a:r>
            <a:r>
              <a:rPr lang="en-US" altLang="en-US" sz="2200" dirty="0">
                <a:solidFill>
                  <a:srgbClr val="000000"/>
                </a:solidFill>
              </a:rPr>
              <a:t> contributors to telecom and edge-centric 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62BCD5-E14E-6F58-02A8-9E624AE69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1840019" y="5567060"/>
            <a:ext cx="633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https://gizmodo.com/blackout-in-san-francisco-litters-streets-with-traffic-blocking-deactivated-waymos-2000702290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19F0E-8EC5-C565-99A4-F05C1D0C9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P2P (peer-to-peer) communication</a:t>
            </a:r>
            <a:endParaRPr lang="en-US" sz="3200" baseline="30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inter-agent (direct) using PC5 </a:t>
            </a:r>
            <a:r>
              <a:rPr lang="en-US" sz="2400" dirty="0" err="1"/>
              <a:t>sidelink</a:t>
            </a:r>
            <a:r>
              <a:rPr lang="en-US" sz="2400" dirty="0"/>
              <a:t>, </a:t>
            </a:r>
            <a:r>
              <a:rPr lang="en-US" sz="2400" dirty="0" err="1"/>
              <a:t>HaLow</a:t>
            </a:r>
            <a:r>
              <a:rPr lang="en-US" sz="2400" dirty="0"/>
              <a:t> 802.11ah, </a:t>
            </a:r>
            <a:r>
              <a:rPr lang="en-US" sz="2400" dirty="0" err="1"/>
              <a:t>LoRa+LoRaWAN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DSRC</a:t>
            </a:r>
            <a:r>
              <a:rPr lang="en-US" sz="2400" baseline="30000" dirty="0"/>
              <a:t>1 </a:t>
            </a:r>
            <a:r>
              <a:rPr lang="en-US" sz="24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</a:t>
            </a:r>
            <a:br>
              <a:rPr lang="en-US" sz="2200" dirty="0"/>
            </a:br>
            <a:r>
              <a:rPr lang="en-US" sz="2200" dirty="0"/>
              <a:t>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5.9 GHz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emergency and safety messages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optional text and low bitrate audio and video, depending on</a:t>
            </a:r>
            <a:br>
              <a:rPr lang="en-US" sz="2400" dirty="0"/>
            </a:br>
            <a:r>
              <a:rPr lang="en-US" sz="24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F0409B-CFCA-5956-384A-B61277F53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apps supported but not required, we assume</a:t>
            </a:r>
            <a:br>
              <a:rPr lang="en-US" sz="2400" dirty="0"/>
            </a:br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 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D4D898-4560-683D-71E5-E6C1307957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local IP, non-IP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1F515-66DE-51A6-5186-9D763ABBF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1) “spoofing”; i.e. humans giving agents fake or harmful instructions and 2) physical obstruction or damage to agents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233358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9203B-E24D-6E99-6D6E-DCE2E2A2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149783</TotalTime>
  <Words>4007</Words>
  <Application>Microsoft Office PowerPoint</Application>
  <PresentationFormat>Widescreen</PresentationFormat>
  <Paragraphs>536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Challenges</vt:lpstr>
      <vt:lpstr>Technology – Architecture Diagram</vt:lpstr>
      <vt:lpstr>Technology – Data Flow Diagram</vt:lpstr>
      <vt:lpstr>Technology – Messaging</vt:lpstr>
      <vt:lpstr>Technology – Messaging, cont.</vt:lpstr>
      <vt:lpstr>Technology – Agents Capabilities Advertisement</vt:lpstr>
      <vt:lpstr>Technology – Multimodal and Language Models</vt:lpstr>
      <vt:lpstr>Technology – Data Storage / Database</vt:lpstr>
      <vt:lpstr>Software Components</vt:lpstr>
      <vt:lpstr>Hardware Examples</vt:lpstr>
      <vt:lpstr>Supplemental I</vt:lpstr>
      <vt:lpstr>Amazon Delivery Drone Patents</vt:lpstr>
      <vt:lpstr>Additional Info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601</cp:revision>
  <dcterms:created xsi:type="dcterms:W3CDTF">2017-07-27T01:24:04Z</dcterms:created>
  <dcterms:modified xsi:type="dcterms:W3CDTF">2025-12-27T18:15:45Z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